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y="10058400" cx="7772400"/>
  <p:notesSz cx="6858000" cy="9144000"/>
  <p:embeddedFontLst>
    <p:embeddedFont>
      <p:font typeface="Quicksand"/>
      <p:regular r:id="rId17"/>
      <p:bold r:id="rId18"/>
    </p:embeddedFont>
    <p:embeddedFont>
      <p:font typeface="Bree Serif"/>
      <p:regular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47987C88-3CB4-463D-932D-129510CE9F2B}">
  <a:tblStyle styleId="{47987C88-3CB4-463D-932D-129510CE9F2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font" Target="fonts/Quicksand-regular.fntdata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schemas.openxmlformats.org/officeDocument/2006/relationships/font" Target="fonts/BreeSerif-regular.fntdata"/><Relationship Id="rId6" Type="http://schemas.openxmlformats.org/officeDocument/2006/relationships/notesMaster" Target="notesMasters/notesMaster1.xml"/><Relationship Id="rId18" Type="http://schemas.openxmlformats.org/officeDocument/2006/relationships/font" Target="fonts/Quicksand-bold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1ca66b1a02_0_19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1ca66b1a02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11ca66b1a02_0_12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11ca66b1a02_0_1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11ca66b1a02_0_47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11ca66b1a02_0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11ca66b1a02_0_92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11ca66b1a02_0_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11ca66b1a02_0_56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11ca66b1a02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11ca66b1a02_0_65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11ca66b1a02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11ca66b1a02_0_74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11ca66b1a02_0_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11ca66b1a02_0_83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11ca66b1a02_0_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11ca66b1a02_0_11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11ca66b1a02_0_1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11ca66b1a02_0_119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11ca66b1a02_0_1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63812" y="5666700"/>
            <a:ext cx="3311314" cy="4286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1408050" y="583100"/>
            <a:ext cx="49563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Quicksand"/>
                <a:ea typeface="Quicksand"/>
                <a:cs typeface="Quicksand"/>
                <a:sym typeface="Quicksand"/>
              </a:rPr>
              <a:t>BINGO with BLENDS</a:t>
            </a:r>
            <a:endParaRPr sz="2600"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165275" y="165300"/>
            <a:ext cx="7508400" cy="9787800"/>
          </a:xfrm>
          <a:prstGeom prst="rect">
            <a:avLst/>
          </a:prstGeom>
          <a:noFill/>
          <a:ln cap="flat" cmpd="sng" w="76200">
            <a:solidFill>
              <a:srgbClr val="999999"/>
            </a:solidFill>
            <a:prstDash val="dash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57" name="Google Shape;57;p13"/>
          <p:cNvGraphicFramePr/>
          <p:nvPr/>
        </p:nvGraphicFramePr>
        <p:xfrm>
          <a:off x="330513" y="161937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{47987C88-3CB4-463D-932D-129510CE9F2B}</a:tableStyleId>
              </a:tblPr>
              <a:tblGrid>
                <a:gridCol w="1427725"/>
                <a:gridCol w="1427725"/>
                <a:gridCol w="1427725"/>
                <a:gridCol w="1427725"/>
                <a:gridCol w="1427725"/>
              </a:tblGrid>
              <a:tr h="796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700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B</a:t>
                      </a:r>
                      <a:endParaRPr b="1" sz="2700"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700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I</a:t>
                      </a:r>
                      <a:endParaRPr b="1" sz="2700"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700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N</a:t>
                      </a:r>
                      <a:endParaRPr b="1" sz="2700"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700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G</a:t>
                      </a:r>
                      <a:endParaRPr b="1" sz="2700"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700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O</a:t>
                      </a:r>
                      <a:endParaRPr b="1" sz="2700"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T="91425" marB="91425" marR="91425" marL="91425" anchor="ctr"/>
                </a:tc>
              </a:tr>
              <a:tr h="11220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club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flat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glob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lamp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blip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</a:tr>
              <a:tr h="10790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hand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brag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drip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slam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plug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</a:tr>
              <a:tr h="10790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gasp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smog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left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scam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</a:tr>
              <a:tr h="10790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craft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soft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swig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gild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last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</a:tr>
              <a:tr h="10790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snap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meld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hunt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help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clog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</a:tr>
            </a:tbl>
          </a:graphicData>
        </a:graphic>
      </p:graphicFrame>
      <p:sp>
        <p:nvSpPr>
          <p:cNvPr id="58" name="Google Shape;58;p13"/>
          <p:cNvSpPr txBox="1"/>
          <p:nvPr/>
        </p:nvSpPr>
        <p:spPr>
          <a:xfrm>
            <a:off x="6280475" y="9538950"/>
            <a:ext cx="1393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latin typeface="Quicksand"/>
                <a:ea typeface="Quicksand"/>
                <a:cs typeface="Quicksand"/>
                <a:sym typeface="Quicksand"/>
              </a:rPr>
              <a:t>New Day Literacy 2022</a:t>
            </a:r>
            <a:endParaRPr sz="800"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59" name="Google Shape;59;p13"/>
          <p:cNvSpPr/>
          <p:nvPr/>
        </p:nvSpPr>
        <p:spPr>
          <a:xfrm>
            <a:off x="3543900" y="4825800"/>
            <a:ext cx="684600" cy="5850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999999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4" name="Google Shape;144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63812" y="5666700"/>
            <a:ext cx="3311314" cy="4286500"/>
          </a:xfrm>
          <a:prstGeom prst="rect">
            <a:avLst/>
          </a:prstGeom>
          <a:noFill/>
          <a:ln>
            <a:noFill/>
          </a:ln>
        </p:spPr>
      </p:pic>
      <p:sp>
        <p:nvSpPr>
          <p:cNvPr id="145" name="Google Shape;145;p22"/>
          <p:cNvSpPr txBox="1"/>
          <p:nvPr/>
        </p:nvSpPr>
        <p:spPr>
          <a:xfrm>
            <a:off x="330525" y="583100"/>
            <a:ext cx="71385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Quicksand"/>
                <a:ea typeface="Quicksand"/>
                <a:cs typeface="Quicksand"/>
                <a:sym typeface="Quicksand"/>
              </a:rPr>
              <a:t>BINGO with DIGRAPHS (th)</a:t>
            </a:r>
            <a:endParaRPr sz="2600"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146" name="Google Shape;146;p22"/>
          <p:cNvSpPr/>
          <p:nvPr/>
        </p:nvSpPr>
        <p:spPr>
          <a:xfrm>
            <a:off x="145575" y="135300"/>
            <a:ext cx="7508400" cy="9787800"/>
          </a:xfrm>
          <a:prstGeom prst="rect">
            <a:avLst/>
          </a:prstGeom>
          <a:noFill/>
          <a:ln cap="flat" cmpd="sng" w="76200">
            <a:solidFill>
              <a:srgbClr val="999999"/>
            </a:solidFill>
            <a:prstDash val="dash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Bl</a:t>
            </a:r>
            <a:endParaRPr/>
          </a:p>
        </p:txBody>
      </p:sp>
      <p:graphicFrame>
        <p:nvGraphicFramePr>
          <p:cNvPr id="147" name="Google Shape;147;p22"/>
          <p:cNvGraphicFramePr/>
          <p:nvPr/>
        </p:nvGraphicFramePr>
        <p:xfrm>
          <a:off x="330513" y="161937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{47987C88-3CB4-463D-932D-129510CE9F2B}</a:tableStyleId>
              </a:tblPr>
              <a:tblGrid>
                <a:gridCol w="1427725"/>
                <a:gridCol w="1427725"/>
                <a:gridCol w="1427725"/>
                <a:gridCol w="1427725"/>
                <a:gridCol w="1427725"/>
              </a:tblGrid>
              <a:tr h="796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700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B</a:t>
                      </a:r>
                      <a:endParaRPr b="1" sz="2700"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700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I</a:t>
                      </a:r>
                      <a:endParaRPr b="1" sz="2700"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700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N</a:t>
                      </a:r>
                      <a:endParaRPr b="1" sz="2700"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700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G</a:t>
                      </a:r>
                      <a:endParaRPr b="1" sz="2700"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700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O</a:t>
                      </a:r>
                      <a:endParaRPr b="1" sz="2700"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T="91425" marB="91425" marR="91425" marL="91425" anchor="ctr"/>
                </a:tc>
              </a:tr>
              <a:tr h="11220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than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that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them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math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bath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</a:tr>
              <a:tr h="10790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broth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cloth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dish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thin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theft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</a:tr>
              <a:tr h="10790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thud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depth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filth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pith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</a:tr>
              <a:tr h="10790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thug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fifth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throb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froth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thrush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</a:tr>
              <a:tr h="10790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then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this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thus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with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path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</a:tr>
            </a:tbl>
          </a:graphicData>
        </a:graphic>
      </p:graphicFrame>
      <p:sp>
        <p:nvSpPr>
          <p:cNvPr id="148" name="Google Shape;148;p22"/>
          <p:cNvSpPr txBox="1"/>
          <p:nvPr/>
        </p:nvSpPr>
        <p:spPr>
          <a:xfrm>
            <a:off x="6280475" y="9538950"/>
            <a:ext cx="1393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latin typeface="Quicksand"/>
                <a:ea typeface="Quicksand"/>
                <a:cs typeface="Quicksand"/>
                <a:sym typeface="Quicksand"/>
              </a:rPr>
              <a:t>New Day Literacy 2022</a:t>
            </a:r>
            <a:endParaRPr sz="800"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149" name="Google Shape;149;p22"/>
          <p:cNvSpPr/>
          <p:nvPr/>
        </p:nvSpPr>
        <p:spPr>
          <a:xfrm>
            <a:off x="3543900" y="4825800"/>
            <a:ext cx="684600" cy="5850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999999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Google Shape;64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63812" y="5666700"/>
            <a:ext cx="3311314" cy="4286500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4"/>
          <p:cNvSpPr txBox="1"/>
          <p:nvPr/>
        </p:nvSpPr>
        <p:spPr>
          <a:xfrm>
            <a:off x="330525" y="583100"/>
            <a:ext cx="71385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Quicksand"/>
                <a:ea typeface="Quicksand"/>
                <a:cs typeface="Quicksand"/>
                <a:sym typeface="Quicksand"/>
              </a:rPr>
              <a:t>BINGO with BEGINNING BLENDS (b- blends)</a:t>
            </a:r>
            <a:endParaRPr sz="2600"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66" name="Google Shape;66;p14"/>
          <p:cNvSpPr/>
          <p:nvPr/>
        </p:nvSpPr>
        <p:spPr>
          <a:xfrm>
            <a:off x="165275" y="135300"/>
            <a:ext cx="7508400" cy="9787800"/>
          </a:xfrm>
          <a:prstGeom prst="rect">
            <a:avLst/>
          </a:prstGeom>
          <a:noFill/>
          <a:ln cap="flat" cmpd="sng" w="76200">
            <a:solidFill>
              <a:srgbClr val="999999"/>
            </a:solidFill>
            <a:prstDash val="dash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Bl</a:t>
            </a:r>
            <a:endParaRPr/>
          </a:p>
        </p:txBody>
      </p:sp>
      <p:graphicFrame>
        <p:nvGraphicFramePr>
          <p:cNvPr id="67" name="Google Shape;67;p14"/>
          <p:cNvGraphicFramePr/>
          <p:nvPr/>
        </p:nvGraphicFramePr>
        <p:xfrm>
          <a:off x="330513" y="161937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{47987C88-3CB4-463D-932D-129510CE9F2B}</a:tableStyleId>
              </a:tblPr>
              <a:tblGrid>
                <a:gridCol w="1427725"/>
                <a:gridCol w="1427725"/>
                <a:gridCol w="1427725"/>
                <a:gridCol w="1427725"/>
                <a:gridCol w="1427725"/>
              </a:tblGrid>
              <a:tr h="796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700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B</a:t>
                      </a:r>
                      <a:endParaRPr b="1" sz="2700"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700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I</a:t>
                      </a:r>
                      <a:endParaRPr b="1" sz="2700"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700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N</a:t>
                      </a:r>
                      <a:endParaRPr b="1" sz="2700"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700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G</a:t>
                      </a:r>
                      <a:endParaRPr b="1" sz="2700"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700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O</a:t>
                      </a:r>
                      <a:endParaRPr b="1" sz="2700"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T="91425" marB="91425" marR="91425" marL="91425" anchor="ctr"/>
                </a:tc>
              </a:tr>
              <a:tr h="11220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blob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brat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brand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brig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blab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</a:tr>
              <a:tr h="10790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brag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brad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blimp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blush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bran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</a:tr>
              <a:tr h="10790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blend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blast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blunt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blog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</a:tr>
              <a:tr h="10790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brim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bran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blond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brash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bred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</a:tr>
              <a:tr h="10790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bled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blip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brush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bland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blot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</a:tr>
            </a:tbl>
          </a:graphicData>
        </a:graphic>
      </p:graphicFrame>
      <p:sp>
        <p:nvSpPr>
          <p:cNvPr id="68" name="Google Shape;68;p14"/>
          <p:cNvSpPr txBox="1"/>
          <p:nvPr/>
        </p:nvSpPr>
        <p:spPr>
          <a:xfrm>
            <a:off x="6280475" y="9538950"/>
            <a:ext cx="1393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latin typeface="Quicksand"/>
                <a:ea typeface="Quicksand"/>
                <a:cs typeface="Quicksand"/>
                <a:sym typeface="Quicksand"/>
              </a:rPr>
              <a:t>New Day Literacy 2022</a:t>
            </a:r>
            <a:endParaRPr sz="800"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69" name="Google Shape;69;p14"/>
          <p:cNvSpPr/>
          <p:nvPr/>
        </p:nvSpPr>
        <p:spPr>
          <a:xfrm>
            <a:off x="3543900" y="4825800"/>
            <a:ext cx="684600" cy="5850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999999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Google Shape;74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63812" y="5666700"/>
            <a:ext cx="3311314" cy="4286500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15"/>
          <p:cNvSpPr txBox="1"/>
          <p:nvPr/>
        </p:nvSpPr>
        <p:spPr>
          <a:xfrm>
            <a:off x="330525" y="583100"/>
            <a:ext cx="7138500" cy="98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Quicksand"/>
                <a:ea typeface="Quicksand"/>
                <a:cs typeface="Quicksand"/>
                <a:sym typeface="Quicksand"/>
              </a:rPr>
              <a:t>BINGO with BEGINNING BLENDS (d-, f-, and g- blends)</a:t>
            </a:r>
            <a:endParaRPr sz="2600"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76" name="Google Shape;76;p15"/>
          <p:cNvSpPr/>
          <p:nvPr/>
        </p:nvSpPr>
        <p:spPr>
          <a:xfrm>
            <a:off x="165275" y="135300"/>
            <a:ext cx="7508400" cy="9787800"/>
          </a:xfrm>
          <a:prstGeom prst="rect">
            <a:avLst/>
          </a:prstGeom>
          <a:noFill/>
          <a:ln cap="flat" cmpd="sng" w="76200">
            <a:solidFill>
              <a:srgbClr val="999999"/>
            </a:solidFill>
            <a:prstDash val="dash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Bl</a:t>
            </a:r>
            <a:endParaRPr/>
          </a:p>
        </p:txBody>
      </p:sp>
      <p:graphicFrame>
        <p:nvGraphicFramePr>
          <p:cNvPr id="77" name="Google Shape;77;p15"/>
          <p:cNvGraphicFramePr/>
          <p:nvPr/>
        </p:nvGraphicFramePr>
        <p:xfrm>
          <a:off x="330513" y="161937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{47987C88-3CB4-463D-932D-129510CE9F2B}</a:tableStyleId>
              </a:tblPr>
              <a:tblGrid>
                <a:gridCol w="1427725"/>
                <a:gridCol w="1427725"/>
                <a:gridCol w="1427725"/>
                <a:gridCol w="1427725"/>
                <a:gridCol w="1427725"/>
              </a:tblGrid>
              <a:tr h="796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700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B</a:t>
                      </a:r>
                      <a:endParaRPr b="1" sz="2700"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700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I</a:t>
                      </a:r>
                      <a:endParaRPr b="1" sz="2700"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700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N</a:t>
                      </a:r>
                      <a:endParaRPr b="1" sz="2700"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700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G</a:t>
                      </a:r>
                      <a:endParaRPr b="1" sz="2700"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700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O</a:t>
                      </a:r>
                      <a:endParaRPr b="1" sz="2700"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T="91425" marB="91425" marR="91425" marL="91425" anchor="ctr"/>
                </a:tc>
              </a:tr>
              <a:tr h="11220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drab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dram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flab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drip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drag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</a:tr>
              <a:tr h="10790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glob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fresh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drop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drum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glib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</a:tr>
              <a:tr h="10790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glop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glum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glut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flux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</a:tr>
              <a:tr h="10790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flush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drug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flesh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flex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glad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</a:tr>
              <a:tr h="10790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glug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drift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draft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flit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glen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</a:tr>
            </a:tbl>
          </a:graphicData>
        </a:graphic>
      </p:graphicFrame>
      <p:sp>
        <p:nvSpPr>
          <p:cNvPr id="78" name="Google Shape;78;p15"/>
          <p:cNvSpPr txBox="1"/>
          <p:nvPr/>
        </p:nvSpPr>
        <p:spPr>
          <a:xfrm>
            <a:off x="6280475" y="9538950"/>
            <a:ext cx="1393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latin typeface="Quicksand"/>
                <a:ea typeface="Quicksand"/>
                <a:cs typeface="Quicksand"/>
                <a:sym typeface="Quicksand"/>
              </a:rPr>
              <a:t>New Day Literacy 2022</a:t>
            </a:r>
            <a:endParaRPr sz="800"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79" name="Google Shape;79;p15"/>
          <p:cNvSpPr/>
          <p:nvPr/>
        </p:nvSpPr>
        <p:spPr>
          <a:xfrm>
            <a:off x="3543900" y="4825800"/>
            <a:ext cx="684600" cy="5850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999999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63812" y="5666700"/>
            <a:ext cx="3311314" cy="428650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6"/>
          <p:cNvSpPr txBox="1"/>
          <p:nvPr/>
        </p:nvSpPr>
        <p:spPr>
          <a:xfrm>
            <a:off x="330525" y="583100"/>
            <a:ext cx="71385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Quicksand"/>
                <a:ea typeface="Quicksand"/>
                <a:cs typeface="Quicksand"/>
                <a:sym typeface="Quicksand"/>
              </a:rPr>
              <a:t>BINGO with BEGINNING BLENDS (c- blends)</a:t>
            </a:r>
            <a:endParaRPr sz="2600"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86" name="Google Shape;86;p16"/>
          <p:cNvSpPr/>
          <p:nvPr/>
        </p:nvSpPr>
        <p:spPr>
          <a:xfrm>
            <a:off x="145575" y="135300"/>
            <a:ext cx="7508400" cy="9787800"/>
          </a:xfrm>
          <a:prstGeom prst="rect">
            <a:avLst/>
          </a:prstGeom>
          <a:noFill/>
          <a:ln cap="flat" cmpd="sng" w="76200">
            <a:solidFill>
              <a:srgbClr val="999999"/>
            </a:solidFill>
            <a:prstDash val="dash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Bl</a:t>
            </a:r>
            <a:endParaRPr/>
          </a:p>
        </p:txBody>
      </p:sp>
      <p:graphicFrame>
        <p:nvGraphicFramePr>
          <p:cNvPr id="87" name="Google Shape;87;p16"/>
          <p:cNvGraphicFramePr/>
          <p:nvPr/>
        </p:nvGraphicFramePr>
        <p:xfrm>
          <a:off x="330513" y="161937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{47987C88-3CB4-463D-932D-129510CE9F2B}</a:tableStyleId>
              </a:tblPr>
              <a:tblGrid>
                <a:gridCol w="1427725"/>
                <a:gridCol w="1427725"/>
                <a:gridCol w="1427725"/>
                <a:gridCol w="1427725"/>
                <a:gridCol w="1427725"/>
              </a:tblGrid>
              <a:tr h="796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700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B</a:t>
                      </a:r>
                      <a:endParaRPr b="1" sz="2700"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700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I</a:t>
                      </a:r>
                      <a:endParaRPr b="1" sz="2700"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700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N</a:t>
                      </a:r>
                      <a:endParaRPr b="1" sz="2700"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700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G</a:t>
                      </a:r>
                      <a:endParaRPr b="1" sz="2700"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700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O</a:t>
                      </a:r>
                      <a:endParaRPr b="1" sz="2700"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T="91425" marB="91425" marR="91425" marL="91425" anchor="ctr"/>
                </a:tc>
              </a:tr>
              <a:tr h="11220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clam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clap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crust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crop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clash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</a:tr>
              <a:tr h="10790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crab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crag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crush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crib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clip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</a:tr>
              <a:tr h="10790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clog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craft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club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clot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</a:tr>
              <a:tr h="10790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crest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clod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clan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clad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crisp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</a:tr>
              <a:tr h="10790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cloth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crimp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cramp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crept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clamp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</a:tr>
            </a:tbl>
          </a:graphicData>
        </a:graphic>
      </p:graphicFrame>
      <p:sp>
        <p:nvSpPr>
          <p:cNvPr id="88" name="Google Shape;88;p16"/>
          <p:cNvSpPr txBox="1"/>
          <p:nvPr/>
        </p:nvSpPr>
        <p:spPr>
          <a:xfrm>
            <a:off x="6280475" y="9538950"/>
            <a:ext cx="1393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latin typeface="Quicksand"/>
                <a:ea typeface="Quicksand"/>
                <a:cs typeface="Quicksand"/>
                <a:sym typeface="Quicksand"/>
              </a:rPr>
              <a:t>New Day Literacy 2022</a:t>
            </a:r>
            <a:endParaRPr sz="800"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89" name="Google Shape;89;p16"/>
          <p:cNvSpPr/>
          <p:nvPr/>
        </p:nvSpPr>
        <p:spPr>
          <a:xfrm>
            <a:off x="3543900" y="4825800"/>
            <a:ext cx="684600" cy="5850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999999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Google Shape;94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63812" y="5666700"/>
            <a:ext cx="3311314" cy="4286500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7"/>
          <p:cNvSpPr txBox="1"/>
          <p:nvPr/>
        </p:nvSpPr>
        <p:spPr>
          <a:xfrm>
            <a:off x="330525" y="583100"/>
            <a:ext cx="71385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Quicksand"/>
                <a:ea typeface="Quicksand"/>
                <a:cs typeface="Quicksand"/>
                <a:sym typeface="Quicksand"/>
              </a:rPr>
              <a:t>BINGO with BEGINNING BLENDS (f- blends)</a:t>
            </a:r>
            <a:endParaRPr sz="2600"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96" name="Google Shape;96;p17"/>
          <p:cNvSpPr/>
          <p:nvPr/>
        </p:nvSpPr>
        <p:spPr>
          <a:xfrm>
            <a:off x="145575" y="135300"/>
            <a:ext cx="7508400" cy="9787800"/>
          </a:xfrm>
          <a:prstGeom prst="rect">
            <a:avLst/>
          </a:prstGeom>
          <a:noFill/>
          <a:ln cap="flat" cmpd="sng" w="76200">
            <a:solidFill>
              <a:srgbClr val="999999"/>
            </a:solidFill>
            <a:prstDash val="dash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Bl</a:t>
            </a:r>
            <a:endParaRPr/>
          </a:p>
        </p:txBody>
      </p:sp>
      <p:graphicFrame>
        <p:nvGraphicFramePr>
          <p:cNvPr id="97" name="Google Shape;97;p17"/>
          <p:cNvGraphicFramePr/>
          <p:nvPr/>
        </p:nvGraphicFramePr>
        <p:xfrm>
          <a:off x="330513" y="161937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{47987C88-3CB4-463D-932D-129510CE9F2B}</a:tableStyleId>
              </a:tblPr>
              <a:tblGrid>
                <a:gridCol w="1427725"/>
                <a:gridCol w="1427725"/>
                <a:gridCol w="1427725"/>
                <a:gridCol w="1427725"/>
                <a:gridCol w="1427725"/>
              </a:tblGrid>
              <a:tr h="796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700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B</a:t>
                      </a:r>
                      <a:endParaRPr b="1" sz="2700"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700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I</a:t>
                      </a:r>
                      <a:endParaRPr b="1" sz="2700"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700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N</a:t>
                      </a:r>
                      <a:endParaRPr b="1" sz="2700"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700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G</a:t>
                      </a:r>
                      <a:endParaRPr b="1" sz="2700"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700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O</a:t>
                      </a:r>
                      <a:endParaRPr b="1" sz="2700"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T="91425" marB="91425" marR="91425" marL="91425" anchor="ctr"/>
                </a:tc>
              </a:tr>
              <a:tr h="11220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fret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flab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froth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flux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frog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</a:tr>
              <a:tr h="10790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fresh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flag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flap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flush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flat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</a:tr>
              <a:tr h="10790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Fred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flub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flog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flash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</a:tr>
              <a:tr h="10790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flop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flip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fled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flog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flit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</a:tr>
              <a:tr h="10790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flam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flax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flinch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flint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f</a:t>
                      </a: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lex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</a:tr>
            </a:tbl>
          </a:graphicData>
        </a:graphic>
      </p:graphicFrame>
      <p:sp>
        <p:nvSpPr>
          <p:cNvPr id="98" name="Google Shape;98;p17"/>
          <p:cNvSpPr txBox="1"/>
          <p:nvPr/>
        </p:nvSpPr>
        <p:spPr>
          <a:xfrm>
            <a:off x="6280475" y="9538950"/>
            <a:ext cx="1393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latin typeface="Quicksand"/>
                <a:ea typeface="Quicksand"/>
                <a:cs typeface="Quicksand"/>
                <a:sym typeface="Quicksand"/>
              </a:rPr>
              <a:t>New Day Literacy 2022</a:t>
            </a:r>
            <a:endParaRPr sz="800"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99" name="Google Shape;99;p17"/>
          <p:cNvSpPr/>
          <p:nvPr/>
        </p:nvSpPr>
        <p:spPr>
          <a:xfrm>
            <a:off x="3543900" y="4825800"/>
            <a:ext cx="684600" cy="5850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999999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" name="Google Shape;104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63812" y="5666700"/>
            <a:ext cx="3311314" cy="4286500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18"/>
          <p:cNvSpPr txBox="1"/>
          <p:nvPr/>
        </p:nvSpPr>
        <p:spPr>
          <a:xfrm>
            <a:off x="330525" y="583100"/>
            <a:ext cx="71385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Quicksand"/>
                <a:ea typeface="Quicksand"/>
                <a:cs typeface="Quicksand"/>
                <a:sym typeface="Quicksand"/>
              </a:rPr>
              <a:t>BINGO with BEGINNING BLENDS (s- blends)</a:t>
            </a:r>
            <a:endParaRPr sz="2600"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106" name="Google Shape;106;p18"/>
          <p:cNvSpPr/>
          <p:nvPr/>
        </p:nvSpPr>
        <p:spPr>
          <a:xfrm>
            <a:off x="132000" y="135300"/>
            <a:ext cx="7508400" cy="9787800"/>
          </a:xfrm>
          <a:prstGeom prst="rect">
            <a:avLst/>
          </a:prstGeom>
          <a:noFill/>
          <a:ln cap="flat" cmpd="sng" w="76200">
            <a:solidFill>
              <a:srgbClr val="999999"/>
            </a:solidFill>
            <a:prstDash val="dash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Bl</a:t>
            </a:r>
            <a:endParaRPr/>
          </a:p>
        </p:txBody>
      </p:sp>
      <p:graphicFrame>
        <p:nvGraphicFramePr>
          <p:cNvPr id="107" name="Google Shape;107;p18"/>
          <p:cNvGraphicFramePr/>
          <p:nvPr/>
        </p:nvGraphicFramePr>
        <p:xfrm>
          <a:off x="330513" y="161937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{47987C88-3CB4-463D-932D-129510CE9F2B}</a:tableStyleId>
              </a:tblPr>
              <a:tblGrid>
                <a:gridCol w="1427725"/>
                <a:gridCol w="1427725"/>
                <a:gridCol w="1427725"/>
                <a:gridCol w="1427725"/>
                <a:gridCol w="1427725"/>
              </a:tblGrid>
              <a:tr h="796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700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B</a:t>
                      </a:r>
                      <a:endParaRPr b="1" sz="2700"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700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I</a:t>
                      </a:r>
                      <a:endParaRPr b="1" sz="2700"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700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N</a:t>
                      </a:r>
                      <a:endParaRPr b="1" sz="2700"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700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G</a:t>
                      </a:r>
                      <a:endParaRPr b="1" sz="2700"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700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O</a:t>
                      </a:r>
                      <a:endParaRPr b="1" sz="2700"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T="91425" marB="91425" marR="91425" marL="91425" anchor="ctr"/>
                </a:tc>
              </a:tr>
              <a:tr h="11220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scab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sled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slid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slam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scan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</a:tr>
              <a:tr h="10790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scrub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snug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slim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slop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scat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</a:tr>
              <a:tr h="10790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shrub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snap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slap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scrap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</a:tr>
              <a:tr h="10790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slash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smash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smog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snag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snob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</a:tr>
              <a:tr h="10790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scam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smith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slip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smug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slab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</a:tr>
            </a:tbl>
          </a:graphicData>
        </a:graphic>
      </p:graphicFrame>
      <p:sp>
        <p:nvSpPr>
          <p:cNvPr id="108" name="Google Shape;108;p18"/>
          <p:cNvSpPr txBox="1"/>
          <p:nvPr/>
        </p:nvSpPr>
        <p:spPr>
          <a:xfrm>
            <a:off x="6280475" y="9538950"/>
            <a:ext cx="1393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latin typeface="Quicksand"/>
                <a:ea typeface="Quicksand"/>
                <a:cs typeface="Quicksand"/>
                <a:sym typeface="Quicksand"/>
              </a:rPr>
              <a:t>New Day Literacy 2022</a:t>
            </a:r>
            <a:endParaRPr sz="800"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109" name="Google Shape;109;p18"/>
          <p:cNvSpPr/>
          <p:nvPr/>
        </p:nvSpPr>
        <p:spPr>
          <a:xfrm>
            <a:off x="3543900" y="4825800"/>
            <a:ext cx="684600" cy="5850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999999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Google Shape;114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63812" y="5666700"/>
            <a:ext cx="3311314" cy="4286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19"/>
          <p:cNvSpPr txBox="1"/>
          <p:nvPr/>
        </p:nvSpPr>
        <p:spPr>
          <a:xfrm>
            <a:off x="330525" y="583100"/>
            <a:ext cx="7138500" cy="98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Quicksand"/>
                <a:ea typeface="Quicksand"/>
                <a:cs typeface="Quicksand"/>
                <a:sym typeface="Quicksand"/>
              </a:rPr>
              <a:t>BINGO with BEGINNING BLENDS (more s- blends)</a:t>
            </a:r>
            <a:endParaRPr sz="2600"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116" name="Google Shape;116;p19"/>
          <p:cNvSpPr/>
          <p:nvPr/>
        </p:nvSpPr>
        <p:spPr>
          <a:xfrm>
            <a:off x="145575" y="135300"/>
            <a:ext cx="7508400" cy="9787800"/>
          </a:xfrm>
          <a:prstGeom prst="rect">
            <a:avLst/>
          </a:prstGeom>
          <a:noFill/>
          <a:ln cap="flat" cmpd="sng" w="76200">
            <a:solidFill>
              <a:srgbClr val="999999"/>
            </a:solidFill>
            <a:prstDash val="dash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Bl</a:t>
            </a:r>
            <a:endParaRPr/>
          </a:p>
        </p:txBody>
      </p:sp>
      <p:graphicFrame>
        <p:nvGraphicFramePr>
          <p:cNvPr id="117" name="Google Shape;117;p19"/>
          <p:cNvGraphicFramePr/>
          <p:nvPr/>
        </p:nvGraphicFramePr>
        <p:xfrm>
          <a:off x="330513" y="161937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{47987C88-3CB4-463D-932D-129510CE9F2B}</a:tableStyleId>
              </a:tblPr>
              <a:tblGrid>
                <a:gridCol w="1427725"/>
                <a:gridCol w="1427725"/>
                <a:gridCol w="1427725"/>
                <a:gridCol w="1427725"/>
                <a:gridCol w="1427725"/>
              </a:tblGrid>
              <a:tr h="796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700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B</a:t>
                      </a:r>
                      <a:endParaRPr b="1" sz="2700"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700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I</a:t>
                      </a:r>
                      <a:endParaRPr b="1" sz="2700"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700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N</a:t>
                      </a:r>
                      <a:endParaRPr b="1" sz="2700"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700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G</a:t>
                      </a:r>
                      <a:endParaRPr b="1" sz="2700"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700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O</a:t>
                      </a:r>
                      <a:endParaRPr b="1" sz="2700"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T="91425" marB="91425" marR="91425" marL="91425" anchor="ctr"/>
                </a:tc>
              </a:tr>
              <a:tr h="11220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span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swim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spin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stun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spot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</a:tr>
              <a:tr h="10790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splint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sped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strum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spit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stem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</a:tr>
              <a:tr h="10790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swift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swish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strand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stag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</a:tr>
              <a:tr h="10790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strap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stamp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stash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split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spun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</a:tr>
              <a:tr h="10790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splash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sprig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stop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strip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swig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</a:tr>
            </a:tbl>
          </a:graphicData>
        </a:graphic>
      </p:graphicFrame>
      <p:sp>
        <p:nvSpPr>
          <p:cNvPr id="118" name="Google Shape;118;p19"/>
          <p:cNvSpPr txBox="1"/>
          <p:nvPr/>
        </p:nvSpPr>
        <p:spPr>
          <a:xfrm>
            <a:off x="6280475" y="9538950"/>
            <a:ext cx="1393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latin typeface="Quicksand"/>
                <a:ea typeface="Quicksand"/>
                <a:cs typeface="Quicksand"/>
                <a:sym typeface="Quicksand"/>
              </a:rPr>
              <a:t>New Day Literacy 2022</a:t>
            </a:r>
            <a:endParaRPr sz="800"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119" name="Google Shape;119;p19"/>
          <p:cNvSpPr/>
          <p:nvPr/>
        </p:nvSpPr>
        <p:spPr>
          <a:xfrm>
            <a:off x="3543900" y="4825800"/>
            <a:ext cx="684600" cy="5850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999999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Google Shape;124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63812" y="5666700"/>
            <a:ext cx="3311314" cy="4286500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Google Shape;125;p20"/>
          <p:cNvSpPr txBox="1"/>
          <p:nvPr/>
        </p:nvSpPr>
        <p:spPr>
          <a:xfrm>
            <a:off x="330525" y="583100"/>
            <a:ext cx="71385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Quicksand"/>
                <a:ea typeface="Quicksand"/>
                <a:cs typeface="Quicksand"/>
                <a:sym typeface="Quicksand"/>
              </a:rPr>
              <a:t>BINGO with DIGRAPHS (ch)</a:t>
            </a:r>
            <a:endParaRPr sz="2600"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126" name="Google Shape;126;p20"/>
          <p:cNvSpPr/>
          <p:nvPr/>
        </p:nvSpPr>
        <p:spPr>
          <a:xfrm>
            <a:off x="165275" y="135300"/>
            <a:ext cx="7508400" cy="9787800"/>
          </a:xfrm>
          <a:prstGeom prst="rect">
            <a:avLst/>
          </a:prstGeom>
          <a:noFill/>
          <a:ln cap="flat" cmpd="sng" w="76200">
            <a:solidFill>
              <a:srgbClr val="999999"/>
            </a:solidFill>
            <a:prstDash val="dash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Bl</a:t>
            </a:r>
            <a:endParaRPr/>
          </a:p>
        </p:txBody>
      </p:sp>
      <p:graphicFrame>
        <p:nvGraphicFramePr>
          <p:cNvPr id="127" name="Google Shape;127;p20"/>
          <p:cNvGraphicFramePr/>
          <p:nvPr/>
        </p:nvGraphicFramePr>
        <p:xfrm>
          <a:off x="330513" y="161937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{47987C88-3CB4-463D-932D-129510CE9F2B}</a:tableStyleId>
              </a:tblPr>
              <a:tblGrid>
                <a:gridCol w="1427725"/>
                <a:gridCol w="1427725"/>
                <a:gridCol w="1427725"/>
                <a:gridCol w="1427725"/>
                <a:gridCol w="1427725"/>
              </a:tblGrid>
              <a:tr h="796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700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B</a:t>
                      </a:r>
                      <a:endParaRPr b="1" sz="2700"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700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I</a:t>
                      </a:r>
                      <a:endParaRPr b="1" sz="2700"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700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N</a:t>
                      </a:r>
                      <a:endParaRPr b="1" sz="2700"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700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G</a:t>
                      </a:r>
                      <a:endParaRPr b="1" sz="2700"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700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O</a:t>
                      </a:r>
                      <a:endParaRPr b="1" sz="2700"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T="91425" marB="91425" marR="91425" marL="91425" anchor="ctr"/>
                </a:tc>
              </a:tr>
              <a:tr h="11220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chap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rich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chat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bunch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chin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</a:tr>
              <a:tr h="10790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chum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filch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punch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ranch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chant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</a:tr>
              <a:tr h="10790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crunch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pinch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finch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clench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</a:tr>
              <a:tr h="10790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munch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inch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hunch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lunch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mulch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</a:tr>
              <a:tr h="10790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chip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bench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chug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clinch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chop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</a:tr>
            </a:tbl>
          </a:graphicData>
        </a:graphic>
      </p:graphicFrame>
      <p:sp>
        <p:nvSpPr>
          <p:cNvPr id="128" name="Google Shape;128;p20"/>
          <p:cNvSpPr txBox="1"/>
          <p:nvPr/>
        </p:nvSpPr>
        <p:spPr>
          <a:xfrm>
            <a:off x="6280475" y="9538950"/>
            <a:ext cx="1393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latin typeface="Quicksand"/>
                <a:ea typeface="Quicksand"/>
                <a:cs typeface="Quicksand"/>
                <a:sym typeface="Quicksand"/>
              </a:rPr>
              <a:t>New Day Literacy 2022</a:t>
            </a:r>
            <a:endParaRPr sz="800"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129" name="Google Shape;129;p20"/>
          <p:cNvSpPr/>
          <p:nvPr/>
        </p:nvSpPr>
        <p:spPr>
          <a:xfrm>
            <a:off x="3543900" y="4825800"/>
            <a:ext cx="684600" cy="5850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999999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Google Shape;134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63812" y="5666700"/>
            <a:ext cx="3311314" cy="4286500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p21"/>
          <p:cNvSpPr txBox="1"/>
          <p:nvPr/>
        </p:nvSpPr>
        <p:spPr>
          <a:xfrm>
            <a:off x="330525" y="583100"/>
            <a:ext cx="71385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Quicksand"/>
                <a:ea typeface="Quicksand"/>
                <a:cs typeface="Quicksand"/>
                <a:sym typeface="Quicksand"/>
              </a:rPr>
              <a:t>BINGO with DIGRAPHS (sh)</a:t>
            </a:r>
            <a:endParaRPr sz="2600"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136" name="Google Shape;136;p21"/>
          <p:cNvSpPr/>
          <p:nvPr/>
        </p:nvSpPr>
        <p:spPr>
          <a:xfrm>
            <a:off x="165275" y="135300"/>
            <a:ext cx="7508400" cy="9787800"/>
          </a:xfrm>
          <a:prstGeom prst="rect">
            <a:avLst/>
          </a:prstGeom>
          <a:noFill/>
          <a:ln cap="flat" cmpd="sng" w="76200">
            <a:solidFill>
              <a:srgbClr val="999999"/>
            </a:solidFill>
            <a:prstDash val="dash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Bl</a:t>
            </a:r>
            <a:endParaRPr/>
          </a:p>
        </p:txBody>
      </p:sp>
      <p:graphicFrame>
        <p:nvGraphicFramePr>
          <p:cNvPr id="137" name="Google Shape;137;p21"/>
          <p:cNvGraphicFramePr/>
          <p:nvPr/>
        </p:nvGraphicFramePr>
        <p:xfrm>
          <a:off x="330513" y="161937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{47987C88-3CB4-463D-932D-129510CE9F2B}</a:tableStyleId>
              </a:tblPr>
              <a:tblGrid>
                <a:gridCol w="1427725"/>
                <a:gridCol w="1427725"/>
                <a:gridCol w="1427725"/>
                <a:gridCol w="1427725"/>
                <a:gridCol w="1427725"/>
              </a:tblGrid>
              <a:tr h="796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700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B</a:t>
                      </a:r>
                      <a:endParaRPr b="1" sz="2700"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700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I</a:t>
                      </a:r>
                      <a:endParaRPr b="1" sz="2700"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700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N</a:t>
                      </a:r>
                      <a:endParaRPr b="1" sz="2700"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700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G</a:t>
                      </a:r>
                      <a:endParaRPr b="1" sz="2700"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700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O</a:t>
                      </a:r>
                      <a:endParaRPr b="1" sz="2700"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T="91425" marB="91425" marR="91425" marL="91425" anchor="ctr"/>
                </a:tc>
              </a:tr>
              <a:tr h="11220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ash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cash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dash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shed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shag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</a:tr>
              <a:tr h="10790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shim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ship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dish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fish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gash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</a:tr>
              <a:tr h="10790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gosh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shod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gush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hash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</a:tr>
              <a:tr h="10790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hush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shop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lash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shot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lush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</a:tr>
              <a:tr h="10790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bash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shut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shred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shrub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1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rash</a:t>
                      </a:r>
                      <a:endParaRPr sz="31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 anchor="ctr"/>
                </a:tc>
              </a:tr>
            </a:tbl>
          </a:graphicData>
        </a:graphic>
      </p:graphicFrame>
      <p:sp>
        <p:nvSpPr>
          <p:cNvPr id="138" name="Google Shape;138;p21"/>
          <p:cNvSpPr txBox="1"/>
          <p:nvPr/>
        </p:nvSpPr>
        <p:spPr>
          <a:xfrm>
            <a:off x="6280475" y="9538950"/>
            <a:ext cx="1393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latin typeface="Quicksand"/>
                <a:ea typeface="Quicksand"/>
                <a:cs typeface="Quicksand"/>
                <a:sym typeface="Quicksand"/>
              </a:rPr>
              <a:t>New Day Literacy 2022</a:t>
            </a:r>
            <a:endParaRPr sz="800"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139" name="Google Shape;139;p21"/>
          <p:cNvSpPr/>
          <p:nvPr/>
        </p:nvSpPr>
        <p:spPr>
          <a:xfrm>
            <a:off x="3543900" y="4825800"/>
            <a:ext cx="684600" cy="5850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999999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